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9" r:id="rId2"/>
    <p:sldId id="265" r:id="rId3"/>
    <p:sldId id="266" r:id="rId4"/>
    <p:sldId id="267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70" r:id="rId13"/>
    <p:sldId id="271" r:id="rId14"/>
    <p:sldId id="272" r:id="rId15"/>
    <p:sldId id="274" r:id="rId16"/>
    <p:sldId id="263" r:id="rId17"/>
    <p:sldId id="264" r:id="rId18"/>
    <p:sldId id="278" r:id="rId1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0"/>
  </p:normalViewPr>
  <p:slideViewPr>
    <p:cSldViewPr>
      <p:cViewPr>
        <p:scale>
          <a:sx n="76" d="100"/>
          <a:sy n="76" d="100"/>
        </p:scale>
        <p:origin x="-1212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7613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908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573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076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672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82973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401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1010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970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8879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585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B406C-6462-4212-A484-891783487F9C}" type="datetimeFigureOut">
              <a:rPr lang="es-CO" smtClean="0"/>
              <a:t>23/08/2014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F813A-4759-4E21-804A-A6BE23905FA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88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IPERVINCULO.xls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97604" y="548680"/>
            <a:ext cx="5166684" cy="3960440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>
            <a:normAutofit/>
          </a:bodyPr>
          <a:lstStyle/>
          <a:p>
            <a:r>
              <a:rPr lang="es-CO" sz="3600" b="1" dirty="0" smtClean="0">
                <a:solidFill>
                  <a:schemeClr val="accent1">
                    <a:lumMod val="50000"/>
                  </a:schemeClr>
                </a:solidFill>
              </a:rPr>
              <a:t>CONEXIÓN HUMANA</a:t>
            </a:r>
            <a:endParaRPr lang="es-CO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3 Imagen" descr="https://encrypted-tbn1.gstatic.com/images?q=tbn:ANd9GcR2Jl6WNYihTcETua-VE-nYH7rikxnrZxhM6fAGN1VLcpMfNF0Z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604" y="548680"/>
            <a:ext cx="5310699" cy="4032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268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 REALIZACIÓN DE LA ENCUESTA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CO" dirty="0" smtClean="0"/>
              <a:t>Una vez conformada la lista de empresas a encuestar, se hará conocer a cada una de ellas mediante una comunicación, el nombre y demás datos pertinentes de la persona o grupo de personas designadas para recoger  la información; la fecha en que se efectuará la visita, solicitando se den las facilidades necesarias para esta labor.</a:t>
            </a:r>
          </a:p>
        </p:txBody>
      </p:sp>
      <p:pic>
        <p:nvPicPr>
          <p:cNvPr id="6" name="3 Marcador de contenid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157192"/>
            <a:ext cx="158417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54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 TABULACIÓN Y ANALISIS DE LA INFORMACIÓN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CO" dirty="0" smtClean="0"/>
              <a:t>La labor de análisis de la información se facilita grandemente concentrando los datos en un cuadro que contenga los elementos y variables que frecuentemente se tienen en cuenta para su estudio salarial.     </a:t>
            </a:r>
            <a:endParaRPr lang="es-CO" dirty="0"/>
          </a:p>
        </p:txBody>
      </p:sp>
      <p:pic>
        <p:nvPicPr>
          <p:cNvPr id="5" name="7 Marcador de contenid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149080"/>
            <a:ext cx="3960440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59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es-CO" dirty="0" smtClean="0">
                <a:hlinkClick r:id="rId2" action="ppaction://hlinkfile"/>
              </a:rPr>
              <a:t>HIPERVINCULO.xlsx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pPr marL="0" indent="0">
              <a:buNone/>
            </a:pPr>
            <a:r>
              <a:rPr lang="es-CO" dirty="0" smtClean="0"/>
              <a:t>Los promedios se definen como la suma de la variables, relacionadas con el tamaño de la muestra. Es decir</a:t>
            </a:r>
          </a:p>
          <a:p>
            <a:pPr marL="0" indent="0">
              <a:buNone/>
            </a:pPr>
            <a:r>
              <a:rPr lang="es-CO" b="1" dirty="0" smtClean="0"/>
              <a:t>   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70540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 smtClean="0"/>
              <a:t>     </a:t>
            </a:r>
            <a:r>
              <a:rPr lang="es-CO" b="1" dirty="0"/>
              <a:t>_                                                       </a:t>
            </a:r>
          </a:p>
          <a:p>
            <a:pPr marL="0" indent="0">
              <a:buNone/>
            </a:pPr>
            <a:r>
              <a:rPr lang="es-CO" b="1" dirty="0"/>
              <a:t>     X   =      ∑ Xi    </a:t>
            </a:r>
            <a:endParaRPr lang="es-CO" b="1" dirty="0" smtClean="0"/>
          </a:p>
          <a:p>
            <a:pPr marL="0" indent="0">
              <a:buNone/>
            </a:pPr>
            <a:r>
              <a:rPr lang="es-CO" b="1" dirty="0"/>
              <a:t> </a:t>
            </a:r>
            <a:r>
              <a:rPr lang="es-CO" b="1" dirty="0" smtClean="0"/>
              <a:t>                    n</a:t>
            </a:r>
          </a:p>
          <a:p>
            <a:pPr marL="0" indent="0">
              <a:buNone/>
            </a:pPr>
            <a:r>
              <a:rPr lang="es-CO" dirty="0" smtClean="0"/>
              <a:t>Donde:</a:t>
            </a:r>
          </a:p>
          <a:p>
            <a:pPr marL="0" indent="0">
              <a:buNone/>
            </a:pPr>
            <a:r>
              <a:rPr lang="es-CO" b="1" dirty="0" smtClean="0"/>
              <a:t>     </a:t>
            </a:r>
            <a:r>
              <a:rPr lang="es-CO" b="1" dirty="0"/>
              <a:t>_                                                       </a:t>
            </a:r>
          </a:p>
          <a:p>
            <a:pPr marL="0" indent="0">
              <a:buNone/>
            </a:pPr>
            <a:r>
              <a:rPr lang="es-CO" b="1" dirty="0"/>
              <a:t>     X </a:t>
            </a:r>
            <a:r>
              <a:rPr lang="es-CO" b="1" dirty="0" smtClean="0"/>
              <a:t> = </a:t>
            </a:r>
            <a:r>
              <a:rPr lang="es-CO" dirty="0" smtClean="0"/>
              <a:t>Promedio</a:t>
            </a:r>
          </a:p>
          <a:p>
            <a:pPr marL="0" indent="0">
              <a:buNone/>
            </a:pPr>
            <a:r>
              <a:rPr lang="es-CO" b="1" dirty="0" smtClean="0"/>
              <a:t>     Xi = </a:t>
            </a:r>
            <a:r>
              <a:rPr lang="es-CO" dirty="0" smtClean="0"/>
              <a:t>Datos suministrados (variables)</a:t>
            </a:r>
          </a:p>
          <a:p>
            <a:pPr marL="0" indent="0">
              <a:buNone/>
            </a:pPr>
            <a:r>
              <a:rPr lang="es-CO" dirty="0" smtClean="0"/>
              <a:t>     </a:t>
            </a:r>
            <a:r>
              <a:rPr lang="es-CO" b="1" dirty="0" smtClean="0"/>
              <a:t>n  = </a:t>
            </a:r>
            <a:r>
              <a:rPr lang="es-CO" dirty="0" smtClean="0"/>
              <a:t>Número de casos (tamaño de la muestra)</a:t>
            </a:r>
            <a:endParaRPr lang="es-CO" b="1" dirty="0"/>
          </a:p>
          <a:p>
            <a:pPr marL="0" indent="0">
              <a:buNone/>
            </a:pPr>
            <a:endParaRPr lang="es-CO" dirty="0" smtClean="0"/>
          </a:p>
        </p:txBody>
      </p:sp>
      <p:cxnSp>
        <p:nvCxnSpPr>
          <p:cNvPr id="5" name="4 Conector recto"/>
          <p:cNvCxnSpPr/>
          <p:nvPr/>
        </p:nvCxnSpPr>
        <p:spPr>
          <a:xfrm>
            <a:off x="2123728" y="2276872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12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5505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O" dirty="0" smtClean="0"/>
              <a:t>La columna de variaciones expresa la diferencia que en valores absolutos (positivo o negativos), relativos o porcentuales existen en la empresa con respecto al promedio existente en el mercado. os absolutos será:</a:t>
            </a:r>
          </a:p>
          <a:p>
            <a:pPr marL="0" indent="0" algn="just">
              <a:buNone/>
            </a:pPr>
            <a:endParaRPr lang="es-CO" dirty="0" smtClean="0"/>
          </a:p>
          <a:p>
            <a:pPr marL="0" indent="0" algn="just">
              <a:buNone/>
            </a:pPr>
            <a:r>
              <a:rPr lang="es-CO" b="1" dirty="0" smtClean="0"/>
              <a:t>        salario vigente- Promedio mercado</a:t>
            </a:r>
            <a:endParaRPr lang="es-CO" dirty="0" smtClean="0"/>
          </a:p>
          <a:p>
            <a:pPr marL="0" indent="0">
              <a:buNone/>
            </a:pPr>
            <a:r>
              <a:rPr lang="es-CO" dirty="0" smtClean="0"/>
              <a:t>             </a:t>
            </a:r>
            <a:r>
              <a:rPr lang="es-CO" b="1" dirty="0"/>
              <a:t> </a:t>
            </a:r>
            <a:r>
              <a:rPr lang="es-CO" b="1" dirty="0" smtClean="0"/>
              <a:t>                       n                               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1043608" y="4329100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163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 algn="just">
              <a:buNone/>
            </a:pPr>
            <a:endParaRPr lang="es-CO" dirty="0" smtClean="0"/>
          </a:p>
          <a:p>
            <a:pPr marL="0" indent="0" algn="just">
              <a:buNone/>
            </a:pPr>
            <a:r>
              <a:rPr lang="es-CO" dirty="0" smtClean="0"/>
              <a:t>Los promedios pueden ser graficados sobre un par de ejes o coordenadas cartesianas, teniendo especial cuidado de ordenar jerárquicamente los cargos sobre el eje X y los salarios de la encuesta y los vigentes de la empresa sobre el eje Y, según lo cual pueden presentarse básicamente tres situaciones:</a:t>
            </a:r>
          </a:p>
        </p:txBody>
      </p:sp>
    </p:spTree>
    <p:extLst>
      <p:ext uri="{BB962C8B-B14F-4D97-AF65-F5344CB8AC3E}">
        <p14:creationId xmlns:p14="http://schemas.microsoft.com/office/powerpoint/2010/main" val="239093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CONCLUSIONES</a:t>
            </a:r>
            <a:endParaRPr lang="es-CO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Arial" charset="0"/>
              <a:buChar char="•"/>
            </a:pPr>
            <a:r>
              <a:rPr lang="es-CO" dirty="0" smtClean="0"/>
              <a:t>Se puede obtener una conclusión después de realizar una encuesta de salarios, sólo cabe anotar que ellas se infieren a partir de los resultados obtenidos.</a:t>
            </a:r>
          </a:p>
          <a:p>
            <a:pPr algn="just">
              <a:buFont typeface="Arial" charset="0"/>
              <a:buChar char="•"/>
            </a:pPr>
            <a:r>
              <a:rPr lang="es-CO" dirty="0"/>
              <a:t> </a:t>
            </a:r>
            <a:r>
              <a:rPr lang="es-CO" dirty="0" smtClean="0"/>
              <a:t>Las dependen fundamentalmente del análisis del tabulado de la encuesta, en lo que respecta a los sueldos promedios, primas, vacaciones,  así como el estudio de las gráficas.</a:t>
            </a:r>
            <a:endParaRPr lang="es-CO" dirty="0"/>
          </a:p>
        </p:txBody>
      </p:sp>
      <p:sp>
        <p:nvSpPr>
          <p:cNvPr id="8" name="7 Menos"/>
          <p:cNvSpPr/>
          <p:nvPr/>
        </p:nvSpPr>
        <p:spPr>
          <a:xfrm flipH="1">
            <a:off x="611559" y="1844824"/>
            <a:ext cx="45719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507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 FIJACIÓN DE CRITERIOS PARA LA NUEVA ESTRUCTURA</a:t>
            </a:r>
            <a:endParaRPr lang="es-CO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O" dirty="0"/>
              <a:t>Los criterios para fijar la nueva estructura de salarios deben estar enmarcados dentro de los siguientes parámetros o aspectos que no deben perderse de vista:</a:t>
            </a:r>
          </a:p>
          <a:p>
            <a:r>
              <a:rPr lang="es-CO" dirty="0" smtClean="0"/>
              <a:t>Las </a:t>
            </a:r>
            <a:r>
              <a:rPr lang="es-CO" dirty="0"/>
              <a:t>normas legales y /o convencionales vigentes</a:t>
            </a:r>
          </a:p>
          <a:p>
            <a:r>
              <a:rPr lang="es-CO" dirty="0" smtClean="0"/>
              <a:t> </a:t>
            </a:r>
            <a:r>
              <a:rPr lang="es-CO" dirty="0"/>
              <a:t>Las condiciones generales del mercado y de la economía</a:t>
            </a:r>
          </a:p>
          <a:p>
            <a:r>
              <a:rPr lang="es-CO" dirty="0" smtClean="0"/>
              <a:t> </a:t>
            </a:r>
            <a:r>
              <a:rPr lang="es-CO" dirty="0"/>
              <a:t>La capacidad de pago de la empresa</a:t>
            </a:r>
          </a:p>
          <a:p>
            <a:r>
              <a:rPr lang="es-CO" dirty="0" smtClean="0"/>
              <a:t> </a:t>
            </a:r>
            <a:r>
              <a:rPr lang="es-CO" dirty="0"/>
              <a:t>El interés particular debe ceder a los intereses generales</a:t>
            </a: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77954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es-CO" dirty="0" smtClean="0"/>
              <a:t>Esperamos haber dejado una huella más en tu aprendizaje. </a:t>
            </a:r>
            <a:endParaRPr lang="es-CO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988840"/>
            <a:ext cx="6048672" cy="4248472"/>
          </a:xfrm>
        </p:spPr>
      </p:pic>
    </p:spTree>
    <p:extLst>
      <p:ext uri="{BB962C8B-B14F-4D97-AF65-F5344CB8AC3E}">
        <p14:creationId xmlns:p14="http://schemas.microsoft.com/office/powerpoint/2010/main" val="296272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¿</a:t>
            </a:r>
            <a:r>
              <a:rPr lang="es-CO" dirty="0" smtClean="0"/>
              <a:t>QUE ES ENCUESTA?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CO" dirty="0" smtClean="0"/>
              <a:t>Es un estudio </a:t>
            </a:r>
            <a:r>
              <a:rPr lang="es-CO" dirty="0"/>
              <a:t>en el cual el investigador </a:t>
            </a:r>
            <a:r>
              <a:rPr lang="es-CO" dirty="0" smtClean="0"/>
              <a:t>obtiene los </a:t>
            </a:r>
            <a:r>
              <a:rPr lang="es-CO" dirty="0"/>
              <a:t>datos a partir de realizar un conjunto de preguntas normalizadas dirigidas a una muestra representativa o al conjunto total de la población estadística en estudio, formada a menudo por personas, empresas o entes institucionales, con el fin de conocer estados de opinión, características o hechos específicos</a:t>
            </a:r>
            <a:r>
              <a:rPr lang="es-CO" dirty="0" smtClean="0"/>
              <a:t>.</a:t>
            </a:r>
          </a:p>
          <a:p>
            <a:pPr marL="0" indent="0" algn="just">
              <a:buNone/>
            </a:pPr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661248"/>
            <a:ext cx="1584176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57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TIPOS DE ENCUESTAS   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dirty="0">
                <a:latin typeface="+mj-lt"/>
              </a:rPr>
              <a:t>Encuestas cara a </a:t>
            </a:r>
            <a:r>
              <a:rPr lang="es-CO" dirty="0" smtClean="0">
                <a:latin typeface="+mj-lt"/>
              </a:rPr>
              <a:t>cara</a:t>
            </a:r>
          </a:p>
          <a:p>
            <a:pPr marL="0" indent="0" algn="just">
              <a:buNone/>
            </a:pPr>
            <a:endParaRPr lang="es-CO" dirty="0">
              <a:latin typeface="+mj-lt"/>
            </a:endParaRPr>
          </a:p>
          <a:p>
            <a:pPr marL="0" indent="0" algn="just">
              <a:buNone/>
            </a:pPr>
            <a:endParaRPr lang="es-CO" dirty="0" smtClean="0">
              <a:latin typeface="+mj-lt"/>
            </a:endParaRPr>
          </a:p>
          <a:p>
            <a:pPr marL="0" indent="0" algn="r">
              <a:buNone/>
            </a:pPr>
            <a:endParaRPr lang="es-CO" dirty="0">
              <a:latin typeface="+mj-lt"/>
            </a:endParaRPr>
          </a:p>
          <a:p>
            <a:pPr marL="0" indent="0" algn="r">
              <a:buNone/>
            </a:pPr>
            <a:r>
              <a:rPr lang="es-CO" dirty="0" smtClean="0">
                <a:latin typeface="+mj-lt"/>
              </a:rPr>
              <a:t>Encuestas telefónicas</a:t>
            </a:r>
          </a:p>
          <a:p>
            <a:pPr marL="0" indent="0" algn="just">
              <a:buNone/>
            </a:pPr>
            <a:endParaRPr lang="es-CO" dirty="0">
              <a:latin typeface="+mj-lt"/>
            </a:endParaRPr>
          </a:p>
          <a:p>
            <a:pPr marL="0" indent="0" algn="just">
              <a:buNone/>
            </a:pPr>
            <a:r>
              <a:rPr lang="es-CO" dirty="0" smtClean="0">
                <a:latin typeface="+mj-lt"/>
              </a:rPr>
              <a:t>          </a:t>
            </a:r>
            <a:endParaRPr lang="es-CO" dirty="0">
              <a:latin typeface="+mj-lt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047832"/>
            <a:ext cx="3456384" cy="1957232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581128"/>
            <a:ext cx="3744416" cy="1656184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316" y="476672"/>
            <a:ext cx="1116124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80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   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400600"/>
          </a:xfrm>
        </p:spPr>
        <p:txBody>
          <a:bodyPr/>
          <a:lstStyle/>
          <a:p>
            <a:pPr marL="0" indent="0" algn="just">
              <a:buNone/>
            </a:pPr>
            <a:r>
              <a:rPr lang="es-CO" dirty="0"/>
              <a:t>Encuestas por </a:t>
            </a:r>
            <a:r>
              <a:rPr lang="es-CO" dirty="0" smtClean="0"/>
              <a:t>correo</a:t>
            </a:r>
          </a:p>
          <a:p>
            <a:pPr marL="0" indent="0" algn="just">
              <a:buNone/>
            </a:pPr>
            <a:endParaRPr lang="es-CO" dirty="0" smtClean="0"/>
          </a:p>
          <a:p>
            <a:pPr marL="0" indent="0" algn="just">
              <a:buNone/>
            </a:pPr>
            <a:endParaRPr lang="es-CO" dirty="0"/>
          </a:p>
          <a:p>
            <a:pPr marL="0" indent="0" algn="r">
              <a:buNone/>
            </a:pPr>
            <a:r>
              <a:rPr lang="es-CO" dirty="0" smtClean="0"/>
              <a:t>Encuestas </a:t>
            </a:r>
            <a:r>
              <a:rPr lang="es-CO" dirty="0"/>
              <a:t>por Internet, </a:t>
            </a:r>
            <a:endParaRPr lang="es-CO" dirty="0" smtClean="0"/>
          </a:p>
          <a:p>
            <a:pPr marL="0" indent="0" algn="r">
              <a:buNone/>
            </a:pPr>
            <a:r>
              <a:rPr lang="es-CO" dirty="0" smtClean="0"/>
              <a:t>encuestas </a:t>
            </a:r>
            <a:r>
              <a:rPr lang="es-CO" dirty="0"/>
              <a:t>online</a:t>
            </a:r>
          </a:p>
          <a:p>
            <a:pPr marL="0" indent="0">
              <a:buNone/>
            </a:pPr>
            <a:r>
              <a:rPr lang="es-CO" dirty="0" smtClean="0"/>
              <a:t>                                                </a:t>
            </a:r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844825"/>
            <a:ext cx="2736304" cy="1728191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437112"/>
            <a:ext cx="3888432" cy="194715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92696"/>
            <a:ext cx="720080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41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872207"/>
          </a:xfrm>
        </p:spPr>
        <p:txBody>
          <a:bodyPr/>
          <a:lstStyle/>
          <a:p>
            <a:r>
              <a:rPr lang="es-CO" dirty="0" smtClean="0"/>
              <a:t>¿QUE ES LA ENCUESTA SALARIAL? 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34339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CO" dirty="0" smtClean="0">
                <a:solidFill>
                  <a:schemeClr val="tx1"/>
                </a:solidFill>
              </a:rPr>
              <a:t>Son métodos </a:t>
            </a:r>
            <a:r>
              <a:rPr lang="es-CO" dirty="0">
                <a:solidFill>
                  <a:schemeClr val="tx1"/>
                </a:solidFill>
              </a:rPr>
              <a:t>utilizados para obtener información referente al nivel de remuneraciones existentes en una región con el fin de establecer una </a:t>
            </a:r>
            <a:r>
              <a:rPr lang="es-CO" dirty="0" smtClean="0">
                <a:solidFill>
                  <a:schemeClr val="tx1"/>
                </a:solidFill>
              </a:rPr>
              <a:t>política de salarios </a:t>
            </a:r>
            <a:r>
              <a:rPr lang="es-CO" dirty="0">
                <a:solidFill>
                  <a:schemeClr val="tx1"/>
                </a:solidFill>
              </a:rPr>
              <a:t>dentro de la organización, que permita estar al nivel de las demás organizaciones en cuanto a remuneración se refiere</a:t>
            </a:r>
            <a:r>
              <a:rPr lang="es-CO" dirty="0" smtClean="0">
                <a:solidFill>
                  <a:schemeClr val="tx1"/>
                </a:solidFill>
              </a:rPr>
              <a:t>.   </a:t>
            </a:r>
            <a:endParaRPr lang="es-CO" dirty="0">
              <a:solidFill>
                <a:schemeClr val="tx1"/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5373216"/>
            <a:ext cx="1008112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91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2656"/>
            <a:ext cx="7560840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7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3 Marcador de contenid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908720"/>
            <a:ext cx="1498146" cy="1296144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 DETERMINACIÓN DE OBJETIVOS Y </a:t>
            </a:r>
            <a:r>
              <a:rPr lang="es-CO" dirty="0"/>
              <a:t> </a:t>
            </a:r>
            <a:r>
              <a:rPr lang="es-CO" dirty="0" smtClean="0"/>
              <a:t>VARIABLES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es-CO" dirty="0" smtClean="0"/>
          </a:p>
          <a:p>
            <a:pPr marL="0" indent="0" algn="just">
              <a:buNone/>
            </a:pPr>
            <a:r>
              <a:rPr lang="es-CO" dirty="0" smtClean="0"/>
              <a:t>Este tipo de encuesta muestra implícitamente cuales son los objetivos que ella persigue, pero en cada caso concreto se definirán de acuerdo a las necesidades específicas de la organización.</a:t>
            </a:r>
          </a:p>
          <a:p>
            <a:pPr marL="0" indent="0" algn="just">
              <a:buNone/>
            </a:pPr>
            <a:r>
              <a:rPr lang="es-CO" dirty="0" smtClean="0"/>
              <a:t>Las variables salariales son aquellos montos de remuneración que por diversas razones cambian de una organización a otra y que por consiguiente serán objeto de análisis y estudio para lograr la determinación de su tendencia.</a:t>
            </a:r>
          </a:p>
          <a:p>
            <a:pPr marL="0" indent="0" algn="just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342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3 Marcador de contenid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340768"/>
            <a:ext cx="4824536" cy="403244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/>
          <a:lstStyle/>
          <a:p>
            <a:r>
              <a:rPr lang="es-CO" dirty="0" smtClean="0"/>
              <a:t>SELECCIÓN DE LA MUESTRA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28801"/>
            <a:ext cx="8229600" cy="5040560"/>
          </a:xfrm>
        </p:spPr>
        <p:txBody>
          <a:bodyPr/>
          <a:lstStyle/>
          <a:p>
            <a:pPr marL="0" indent="0">
              <a:buNone/>
            </a:pPr>
            <a:r>
              <a:rPr lang="es-CO" dirty="0" smtClean="0"/>
              <a:t>Deben considerarse ciertos criterios básicos para seleccionar las empresas verdaderamente representativas que constituirán la muestra del mercado. Entre ellos merecen destacasen:</a:t>
            </a:r>
          </a:p>
          <a:p>
            <a:pPr marL="0" indent="0">
              <a:buNone/>
            </a:pPr>
            <a:r>
              <a:rPr lang="es-CO" dirty="0" smtClean="0"/>
              <a:t>     Que sean homologas o afines en actividad, tipo de industria o servicio.</a:t>
            </a:r>
          </a:p>
          <a:p>
            <a:pPr marL="0" indent="0">
              <a:buNone/>
            </a:pPr>
            <a:r>
              <a:rPr lang="es-CO" dirty="0" smtClean="0"/>
              <a:t>    Que la zona escogida realmente sea afectada por el mercado de mano de obra.</a:t>
            </a:r>
            <a:endParaRPr lang="es-CO" dirty="0"/>
          </a:p>
        </p:txBody>
      </p:sp>
      <p:sp>
        <p:nvSpPr>
          <p:cNvPr id="6" name="5 Flecha derecha"/>
          <p:cNvSpPr/>
          <p:nvPr/>
        </p:nvSpPr>
        <p:spPr>
          <a:xfrm>
            <a:off x="755576" y="3717032"/>
            <a:ext cx="21602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6 Flecha derecha"/>
          <p:cNvSpPr/>
          <p:nvPr/>
        </p:nvSpPr>
        <p:spPr>
          <a:xfrm>
            <a:off x="755576" y="4797152"/>
            <a:ext cx="21602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0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7871" y="355485"/>
            <a:ext cx="8229600" cy="985283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 ESCOGENCIA DE LOS TRABAJOS CLAVES      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CO" dirty="0" smtClean="0">
                <a:latin typeface="+mj-lt"/>
              </a:rPr>
              <a:t>Estando </a:t>
            </a:r>
            <a:r>
              <a:rPr lang="es-CO" dirty="0">
                <a:latin typeface="+mj-lt"/>
              </a:rPr>
              <a:t>definido los oficios de manera distinta de una organización a otra, además de impracticable y costoso, es muy difícil de en encontrar con tareas coincidentes para los trabajos _claves que llenen los siguientes requisitos</a:t>
            </a:r>
            <a:r>
              <a:rPr lang="es-CO" dirty="0" smtClean="0">
                <a:latin typeface="+mj-lt"/>
              </a:rPr>
              <a:t>:</a:t>
            </a:r>
          </a:p>
          <a:p>
            <a:pPr marL="0" indent="0">
              <a:buNone/>
            </a:pPr>
            <a:endParaRPr lang="es-CO" dirty="0">
              <a:latin typeface="+mj-lt"/>
            </a:endParaRPr>
          </a:p>
          <a:p>
            <a:r>
              <a:rPr lang="es-CO" dirty="0" smtClean="0">
                <a:latin typeface="+mj-lt"/>
              </a:rPr>
              <a:t>Que </a:t>
            </a:r>
            <a:r>
              <a:rPr lang="es-CO" dirty="0">
                <a:latin typeface="+mj-lt"/>
              </a:rPr>
              <a:t>abarquen todo el rango, es decir que haya cargos de los distintos niveles.</a:t>
            </a:r>
          </a:p>
          <a:p>
            <a:r>
              <a:rPr lang="es-CO" dirty="0" smtClean="0">
                <a:latin typeface="+mj-lt"/>
              </a:rPr>
              <a:t> </a:t>
            </a:r>
            <a:r>
              <a:rPr lang="es-CO" dirty="0">
                <a:latin typeface="+mj-lt"/>
              </a:rPr>
              <a:t>Que sean representativos del tipo de empresa</a:t>
            </a:r>
          </a:p>
          <a:p>
            <a:r>
              <a:rPr lang="es-CO" dirty="0" smtClean="0">
                <a:latin typeface="+mj-lt"/>
              </a:rPr>
              <a:t> </a:t>
            </a:r>
            <a:r>
              <a:rPr lang="es-CO" dirty="0">
                <a:latin typeface="+mj-lt"/>
              </a:rPr>
              <a:t>Que sean importantes en virtud de que se advierte su paciencia en todas o la mayoría de las empresas a encuestar y que ellas ocupen un número significativo de trabajadores</a:t>
            </a:r>
          </a:p>
          <a:p>
            <a:r>
              <a:rPr lang="es-CO" dirty="0" smtClean="0">
                <a:latin typeface="+mj-lt"/>
              </a:rPr>
              <a:t> </a:t>
            </a:r>
            <a:r>
              <a:rPr lang="es-CO" dirty="0">
                <a:latin typeface="+mj-lt"/>
              </a:rPr>
              <a:t>Que sean estable</a:t>
            </a:r>
          </a:p>
          <a:p>
            <a:r>
              <a:rPr lang="es-CO" dirty="0" smtClean="0">
                <a:latin typeface="+mj-lt"/>
              </a:rPr>
              <a:t> </a:t>
            </a:r>
            <a:r>
              <a:rPr lang="es-CO" dirty="0">
                <a:latin typeface="+mj-lt"/>
              </a:rPr>
              <a:t>Que los salarios de estos oficios no estén sujetos a fluctuaciones anormales del </a:t>
            </a:r>
            <a:r>
              <a:rPr lang="es-CO" dirty="0" smtClean="0">
                <a:latin typeface="+mj-lt"/>
              </a:rPr>
              <a:t>mercado</a:t>
            </a:r>
          </a:p>
          <a:p>
            <a:endParaRPr lang="es-CO" dirty="0">
              <a:latin typeface="+mj-lt"/>
            </a:endParaRPr>
          </a:p>
          <a:p>
            <a:pPr marL="0" indent="0">
              <a:buNone/>
            </a:pPr>
            <a:r>
              <a:rPr lang="es-CO" dirty="0">
                <a:latin typeface="+mj-lt"/>
              </a:rPr>
              <a:t>Lo importante en la selección de estos trabajos es que coincidan en sus funciones y actividades no es de esperar que el título del trabajo concuerde con otras denominaciones del mismo en las diferentes empresas</a:t>
            </a: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1574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Words>827</Words>
  <Application>Microsoft Office PowerPoint</Application>
  <PresentationFormat>Presentación en pantalla (4:3)</PresentationFormat>
  <Paragraphs>69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Presentación de PowerPoint</vt:lpstr>
      <vt:lpstr>¿QUE ES ENCUESTA?</vt:lpstr>
      <vt:lpstr>TIPOS DE ENCUESTAS    </vt:lpstr>
      <vt:lpstr>    </vt:lpstr>
      <vt:lpstr>¿QUE ES LA ENCUESTA SALARIAL? </vt:lpstr>
      <vt:lpstr>Presentación de PowerPoint</vt:lpstr>
      <vt:lpstr> DETERMINACIÓN DE OBJETIVOS Y  VARIABLES</vt:lpstr>
      <vt:lpstr>SELECCIÓN DE LA MUESTRA </vt:lpstr>
      <vt:lpstr> ESCOGENCIA DE LOS TRABAJOS CLAVES       </vt:lpstr>
      <vt:lpstr> REALIZACIÓN DE LA ENCUESTA</vt:lpstr>
      <vt:lpstr> TABULACIÓN Y ANALISIS DE LA INFORMACIÓN</vt:lpstr>
      <vt:lpstr>HIPERVINCULO.xlsx</vt:lpstr>
      <vt:lpstr>Presentación de PowerPoint</vt:lpstr>
      <vt:lpstr>Presentación de PowerPoint</vt:lpstr>
      <vt:lpstr>Presentación de PowerPoint</vt:lpstr>
      <vt:lpstr>CONCLUSIONES</vt:lpstr>
      <vt:lpstr> FIJACIÓN DE CRITERIOS PARA LA NUEVA ESTRUCTURA</vt:lpstr>
      <vt:lpstr>Esperamos haber dejado una huella más en tu aprendizaje. </vt:lpstr>
    </vt:vector>
  </TitlesOfParts>
  <Company>Universidad de Antioquia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ENCUESTA SALARIAL</dc:title>
  <dc:creator>usuario</dc:creator>
  <cp:lastModifiedBy>aprendiz</cp:lastModifiedBy>
  <cp:revision>70</cp:revision>
  <dcterms:created xsi:type="dcterms:W3CDTF">2014-08-05T23:13:49Z</dcterms:created>
  <dcterms:modified xsi:type="dcterms:W3CDTF">2014-08-24T04:31:53Z</dcterms:modified>
</cp:coreProperties>
</file>